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59" r:id="rId4"/>
    <p:sldId id="257" r:id="rId5"/>
    <p:sldId id="261" r:id="rId6"/>
    <p:sldId id="266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6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4" autoAdjust="0"/>
    <p:restoredTop sz="94660"/>
  </p:normalViewPr>
  <p:slideViewPr>
    <p:cSldViewPr>
      <p:cViewPr varScale="1">
        <p:scale>
          <a:sx n="104" d="100"/>
          <a:sy n="104" d="100"/>
        </p:scale>
        <p:origin x="-16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9114-D1EB-4DE2-BD70-5AA44C068AAC}" type="datetimeFigureOut">
              <a:rPr lang="et-EE" smtClean="0"/>
              <a:t>28.01.2012</a:t>
            </a:fld>
            <a:endParaRPr lang="et-EE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4EF66-6AD8-4E23-B3A2-35245CAA7AC1}" type="slidenum">
              <a:rPr lang="et-EE" smtClean="0"/>
              <a:t>‹#›</a:t>
            </a:fld>
            <a:endParaRPr lang="et-EE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9114-D1EB-4DE2-BD70-5AA44C068AAC}" type="datetimeFigureOut">
              <a:rPr lang="et-EE" smtClean="0"/>
              <a:t>28.01.2012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EF66-6AD8-4E23-B3A2-35245CAA7AC1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9114-D1EB-4DE2-BD70-5AA44C068AAC}" type="datetimeFigureOut">
              <a:rPr lang="et-EE" smtClean="0"/>
              <a:t>28.01.2012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EF66-6AD8-4E23-B3A2-35245CAA7AC1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DE39114-D1EB-4DE2-BD70-5AA44C068AAC}" type="datetimeFigureOut">
              <a:rPr lang="et-EE" smtClean="0"/>
              <a:t>28.01.2012</a:t>
            </a:fld>
            <a:endParaRPr lang="et-EE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944EF66-6AD8-4E23-B3A2-35245CAA7AC1}" type="slidenum">
              <a:rPr lang="et-EE" smtClean="0"/>
              <a:t>‹#›</a:t>
            </a:fld>
            <a:endParaRPr lang="et-EE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9114-D1EB-4DE2-BD70-5AA44C068AAC}" type="datetimeFigureOut">
              <a:rPr lang="et-EE" smtClean="0"/>
              <a:t>28.01.2012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EF66-6AD8-4E23-B3A2-35245CAA7AC1}" type="slidenum">
              <a:rPr lang="et-EE" smtClean="0"/>
              <a:t>‹#›</a:t>
            </a:fld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9114-D1EB-4DE2-BD70-5AA44C068AAC}" type="datetimeFigureOut">
              <a:rPr lang="et-EE" smtClean="0"/>
              <a:t>28.01.2012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EF66-6AD8-4E23-B3A2-35245CAA7AC1}" type="slidenum">
              <a:rPr lang="et-EE" smtClean="0"/>
              <a:t>‹#›</a:t>
            </a:fld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EF66-6AD8-4E23-B3A2-35245CAA7AC1}" type="slidenum">
              <a:rPr lang="et-EE" smtClean="0"/>
              <a:t>‹#›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9114-D1EB-4DE2-BD70-5AA44C068AAC}" type="datetimeFigureOut">
              <a:rPr lang="et-EE" smtClean="0"/>
              <a:t>28.01.2012</a:t>
            </a:fld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9114-D1EB-4DE2-BD70-5AA44C068AAC}" type="datetimeFigureOut">
              <a:rPr lang="et-EE" smtClean="0"/>
              <a:t>28.01.2012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EF66-6AD8-4E23-B3A2-35245CAA7AC1}" type="slidenum">
              <a:rPr lang="et-EE" smtClean="0"/>
              <a:t>‹#›</a:t>
            </a:fld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9114-D1EB-4DE2-BD70-5AA44C068AAC}" type="datetimeFigureOut">
              <a:rPr lang="et-EE" smtClean="0"/>
              <a:t>28.01.2012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EF66-6AD8-4E23-B3A2-35245CAA7AC1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DE39114-D1EB-4DE2-BD70-5AA44C068AAC}" type="datetimeFigureOut">
              <a:rPr lang="et-EE" smtClean="0"/>
              <a:t>28.01.2012</a:t>
            </a:fld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944EF66-6AD8-4E23-B3A2-35245CAA7AC1}" type="slidenum">
              <a:rPr lang="et-EE" smtClean="0"/>
              <a:t>‹#›</a:t>
            </a:fld>
            <a:endParaRPr lang="et-E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9114-D1EB-4DE2-BD70-5AA44C068AAC}" type="datetimeFigureOut">
              <a:rPr lang="et-EE" smtClean="0"/>
              <a:t>28.01.2012</a:t>
            </a:fld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4EF66-6AD8-4E23-B3A2-35245CAA7AC1}" type="slidenum">
              <a:rPr lang="et-EE" smtClean="0"/>
              <a:t>‹#›</a:t>
            </a:fld>
            <a:endParaRPr lang="et-E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DE39114-D1EB-4DE2-BD70-5AA44C068AAC}" type="datetimeFigureOut">
              <a:rPr lang="et-EE" smtClean="0"/>
              <a:t>28.01.2012</a:t>
            </a:fld>
            <a:endParaRPr lang="et-E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t-EE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944EF66-6AD8-4E23-B3A2-35245CAA7AC1}" type="slidenum">
              <a:rPr lang="et-EE" smtClean="0"/>
              <a:t>‹#›</a:t>
            </a:fld>
            <a:endParaRPr lang="et-EE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 smtClean="0">
                <a:solidFill>
                  <a:srgbClr val="002060"/>
                </a:solidFill>
                <a:latin typeface="Broadway" pitchFamily="82" charset="0"/>
              </a:rPr>
              <a:t>HOLLANDI BAROKK</a:t>
            </a:r>
            <a:endParaRPr lang="et-EE" dirty="0">
              <a:solidFill>
                <a:srgbClr val="002060"/>
              </a:solidFill>
              <a:latin typeface="Broadway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2636912"/>
            <a:ext cx="8219256" cy="3459088"/>
          </a:xfrm>
        </p:spPr>
        <p:txBody>
          <a:bodyPr/>
          <a:lstStyle/>
          <a:p>
            <a:r>
              <a:rPr lang="et-EE" dirty="0" smtClean="0"/>
              <a:t>Suureformaadiline grupiportree</a:t>
            </a:r>
          </a:p>
          <a:p>
            <a:r>
              <a:rPr lang="et-EE" dirty="0" smtClean="0"/>
              <a:t>Zanri-ajaloomaal</a:t>
            </a:r>
          </a:p>
          <a:p>
            <a:r>
              <a:rPr lang="et-EE" dirty="0" smtClean="0"/>
              <a:t>Kapten Cocq`i tellimus- ei meeldi tellijale (vähe portreelist sarnasust)</a:t>
            </a:r>
          </a:p>
          <a:p>
            <a:r>
              <a:rPr lang="et-EE" dirty="0" smtClean="0"/>
              <a:t>Algab Rembrandti allakäik</a:t>
            </a:r>
          </a:p>
          <a:p>
            <a:endParaRPr lang="et-E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1052736"/>
            <a:ext cx="8229600" cy="1219200"/>
          </a:xfrm>
        </p:spPr>
        <p:txBody>
          <a:bodyPr/>
          <a:lstStyle/>
          <a:p>
            <a:r>
              <a:rPr lang="et-EE" dirty="0" smtClean="0"/>
              <a:t>„Öine vahtkond“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64993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5293" y="1524000"/>
            <a:ext cx="34134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„Naine supleb jões“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99513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4572000"/>
          </a:xfrm>
        </p:spPr>
        <p:txBody>
          <a:bodyPr/>
          <a:lstStyle/>
          <a:p>
            <a:r>
              <a:rPr lang="et-EE" dirty="0" smtClean="0"/>
              <a:t>„Naine supleb jões“ (Hendrickje)</a:t>
            </a:r>
          </a:p>
          <a:p>
            <a:r>
              <a:rPr lang="et-EE" dirty="0" smtClean="0"/>
              <a:t>Pärast Saskia surma  elab noore majapidajanna Hendrickjega</a:t>
            </a:r>
          </a:p>
          <a:p>
            <a:r>
              <a:rPr lang="et-EE" dirty="0" smtClean="0"/>
              <a:t>Laste ja abikaasa kaotus kajastub loomingus, eriti autoportreedes</a:t>
            </a:r>
          </a:p>
          <a:p>
            <a:r>
              <a:rPr lang="et-EE" dirty="0" smtClean="0"/>
              <a:t>Visandlik maalimislaad- emotsionaalsus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92117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9195" y="1524000"/>
            <a:ext cx="386560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„Autoportree“ 1640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21252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2817" y="1524000"/>
            <a:ext cx="385836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„Autoportree“ 1658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15868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„Kadunud poja tagasitulek“</a:t>
            </a:r>
            <a:endParaRPr lang="et-E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82" y="1581522"/>
            <a:ext cx="3067994" cy="393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30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2271168"/>
            <a:ext cx="8229600" cy="4572000"/>
          </a:xfrm>
        </p:spPr>
        <p:txBody>
          <a:bodyPr/>
          <a:lstStyle/>
          <a:p>
            <a:r>
              <a:rPr lang="et-EE" dirty="0" smtClean="0"/>
              <a:t>Asub Ermitaazis</a:t>
            </a:r>
          </a:p>
          <a:p>
            <a:r>
              <a:rPr lang="et-EE" dirty="0" smtClean="0"/>
              <a:t>Hilisloomingu suurimaid kompositsioone</a:t>
            </a:r>
          </a:p>
          <a:p>
            <a:r>
              <a:rPr lang="et-EE" dirty="0" smtClean="0"/>
              <a:t>Isa andestab koju tagasi pöördunud pojale kõik patud</a:t>
            </a:r>
          </a:p>
          <a:p>
            <a:r>
              <a:rPr lang="et-EE" dirty="0" smtClean="0"/>
              <a:t>Töös avaldub Rembrandti pessimism, nukrus, kuid ka tema usk inimestesse</a:t>
            </a:r>
          </a:p>
          <a:p>
            <a:r>
              <a:rPr lang="et-EE" dirty="0" smtClean="0"/>
              <a:t>Suri vaeste kvartalis laostununa</a:t>
            </a:r>
            <a:endParaRPr lang="et-E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219200"/>
          </a:xfrm>
        </p:spPr>
        <p:txBody>
          <a:bodyPr/>
          <a:lstStyle/>
          <a:p>
            <a:r>
              <a:rPr lang="et-EE" dirty="0" smtClean="0"/>
              <a:t>„Kadunud poja tagasitulek“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75229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2564904"/>
            <a:ext cx="8229600" cy="4572000"/>
          </a:xfrm>
        </p:spPr>
        <p:txBody>
          <a:bodyPr/>
          <a:lstStyle/>
          <a:p>
            <a:r>
              <a:rPr lang="et-EE" dirty="0" smtClean="0"/>
              <a:t>Kuulus Hollandi portreekunstnik</a:t>
            </a:r>
          </a:p>
          <a:p>
            <a:r>
              <a:rPr lang="et-EE" dirty="0" smtClean="0"/>
              <a:t>Maalis tavalisi inimesi</a:t>
            </a:r>
          </a:p>
          <a:p>
            <a:r>
              <a:rPr lang="et-EE" dirty="0" smtClean="0"/>
              <a:t>Maalis naeru muigest rõkatuseni, tabas momenti</a:t>
            </a:r>
          </a:p>
          <a:p>
            <a:r>
              <a:rPr lang="et-EE" dirty="0" smtClean="0"/>
              <a:t>Maalis väheste värvidega, must-valge nüanssidega</a:t>
            </a:r>
          </a:p>
          <a:p>
            <a:endParaRPr lang="et-E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219200"/>
          </a:xfrm>
        </p:spPr>
        <p:txBody>
          <a:bodyPr/>
          <a:lstStyle/>
          <a:p>
            <a:r>
              <a:rPr lang="et-EE" dirty="0" smtClean="0"/>
              <a:t>FRANS  HALS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9057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6348" y="1524000"/>
            <a:ext cx="373130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„Naerev kavaler“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86671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772816"/>
            <a:ext cx="6485055" cy="378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„Stephanus Geraerdts ja Isabella Coymans“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83356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4572000"/>
          </a:xfrm>
        </p:spPr>
        <p:txBody>
          <a:bodyPr/>
          <a:lstStyle/>
          <a:p>
            <a:r>
              <a:rPr lang="et-EE" dirty="0" smtClean="0"/>
              <a:t>Hollandi-esimene maa Euroopas, kus toimus võidukas kodanlik revolutsioon</a:t>
            </a:r>
          </a:p>
          <a:p>
            <a:r>
              <a:rPr lang="et-EE" dirty="0" smtClean="0"/>
              <a:t>Algas hoogne majanduslik, kutuuriline tõus</a:t>
            </a:r>
          </a:p>
          <a:p>
            <a:r>
              <a:rPr lang="et-EE" dirty="0" smtClean="0"/>
              <a:t>Tekkis baroklik realism</a:t>
            </a:r>
          </a:p>
          <a:p>
            <a:r>
              <a:rPr lang="et-EE" dirty="0" smtClean="0"/>
              <a:t>Kalvinism- pühapilte eitav kunst</a:t>
            </a:r>
          </a:p>
          <a:p>
            <a:r>
              <a:rPr lang="et-EE" dirty="0" smtClean="0"/>
              <a:t>Kunst pidi olema looduslähedane- maaliti natüürmorte, portreid, maastike, zanrimaale- igapäevaelu</a:t>
            </a:r>
          </a:p>
          <a:p>
            <a:r>
              <a:rPr lang="et-EE" dirty="0" smtClean="0"/>
              <a:t>Olustikumaalijaid tunti nn „väikeste hollandlastena“- tööde formaat väike, teemad, mis müüsid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22305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39308"/>
            <a:ext cx="3153892" cy="382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„Mees lontis kaabuga“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99657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90" y="1816725"/>
            <a:ext cx="6241538" cy="331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332656"/>
            <a:ext cx="8604448" cy="1075184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>„Püha Georgi laskurite kompanii bankett“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22401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2204864"/>
            <a:ext cx="8147248" cy="3891136"/>
          </a:xfrm>
        </p:spPr>
        <p:txBody>
          <a:bodyPr/>
          <a:lstStyle/>
          <a:p>
            <a:r>
              <a:rPr lang="et-EE" dirty="0" smtClean="0"/>
              <a:t>Realistlik maastikumaalija</a:t>
            </a:r>
          </a:p>
          <a:p>
            <a:r>
              <a:rPr lang="et-EE" dirty="0" smtClean="0"/>
              <a:t>Dramaatilised meeleolud</a:t>
            </a:r>
          </a:p>
          <a:p>
            <a:r>
              <a:rPr lang="et-EE" dirty="0" smtClean="0"/>
              <a:t>Lagedad maastikud, meeleolukas õhustik</a:t>
            </a:r>
          </a:p>
          <a:p>
            <a:r>
              <a:rPr lang="et-EE" dirty="0" smtClean="0"/>
              <a:t>Lehm- sagedane motiiv</a:t>
            </a:r>
          </a:p>
          <a:p>
            <a:r>
              <a:rPr lang="et-EE" dirty="0" smtClean="0"/>
              <a:t>Teatud ajamomendi fikseerimine</a:t>
            </a:r>
            <a:endParaRPr lang="et-E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219200"/>
          </a:xfrm>
        </p:spPr>
        <p:txBody>
          <a:bodyPr/>
          <a:lstStyle/>
          <a:p>
            <a:r>
              <a:rPr lang="et-EE" dirty="0" smtClean="0"/>
              <a:t>JACOB VAN RUISDAEL 1628-1682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02715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4516" y="1534668"/>
            <a:ext cx="3934968" cy="455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„Kärestik mäekindlusega“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04641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8740" y="1738884"/>
            <a:ext cx="6446520" cy="414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„Jõemaastik lehmadega“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1507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4372" y="1526078"/>
            <a:ext cx="3595255" cy="456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„Väljad Haarlemi lähedal“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94874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7907" y="1524000"/>
            <a:ext cx="564818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„Tuuleveslid Duursteede lähedal“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06307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2204864"/>
            <a:ext cx="8219256" cy="3891136"/>
          </a:xfrm>
        </p:spPr>
        <p:txBody>
          <a:bodyPr/>
          <a:lstStyle/>
          <a:p>
            <a:r>
              <a:rPr lang="et-EE" dirty="0" smtClean="0"/>
              <a:t>Olustikumaalija, elas Delftis</a:t>
            </a:r>
          </a:p>
          <a:p>
            <a:r>
              <a:rPr lang="et-EE" dirty="0" smtClean="0"/>
              <a:t>Interjöörivaated lummava valgusseadega</a:t>
            </a:r>
          </a:p>
          <a:p>
            <a:r>
              <a:rPr lang="et-EE" dirty="0" smtClean="0"/>
              <a:t>Naised vaikses tegevuses- kirja lugemas, piima kallamas jm</a:t>
            </a:r>
          </a:p>
          <a:p>
            <a:r>
              <a:rPr lang="et-EE" dirty="0" smtClean="0"/>
              <a:t>Maalis reaalselt üksikdetaile</a:t>
            </a:r>
          </a:p>
          <a:p>
            <a:endParaRPr lang="et-E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>JAN VERMEER VAN DELFT 1632-1675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06166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2741" y="1524000"/>
            <a:ext cx="387851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„Naine kaaludega“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63129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„Tüdruk pärliga“</a:t>
            </a:r>
            <a:endParaRPr lang="et-EE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40768"/>
            <a:ext cx="3615435" cy="5173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96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Hollandi suurimaid talente</a:t>
            </a:r>
          </a:p>
          <a:p>
            <a:r>
              <a:rPr lang="et-EE" dirty="0" smtClean="0"/>
              <a:t>Õppis kunsti sünnilinnas Leydenis, juba 18.a iseseisev kunstnik</a:t>
            </a:r>
          </a:p>
          <a:p>
            <a:r>
              <a:rPr lang="et-EE" dirty="0" smtClean="0"/>
              <a:t>Omas suurt töökoda,õpilased tegid tema töödest koopiaid, mida ta signeeris- müüdi kunstniku nime all</a:t>
            </a:r>
          </a:p>
          <a:p>
            <a:r>
              <a:rPr lang="et-EE" dirty="0" smtClean="0"/>
              <a:t>1630.a abiellus rikka kunstikaupmehe tütrega, mis viis ta ülemklassi</a:t>
            </a:r>
          </a:p>
          <a:p>
            <a:r>
              <a:rPr lang="et-EE" dirty="0" smtClean="0"/>
              <a:t>Tööd müüsid hästi, sai jõukaks suurkodanlaseks, kulutas oksjonitel-kogus relvi, antiiki, maale jm</a:t>
            </a:r>
          </a:p>
          <a:p>
            <a:endParaRPr lang="et-E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REMBRANDT HARMENSZ VAN RIJN          1606-1669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07608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4572000"/>
          </a:xfrm>
        </p:spPr>
        <p:txBody>
          <a:bodyPr/>
          <a:lstStyle/>
          <a:p>
            <a:r>
              <a:rPr lang="et-EE" dirty="0" smtClean="0"/>
              <a:t>Natüürmordimeistrid</a:t>
            </a:r>
          </a:p>
          <a:p>
            <a:r>
              <a:rPr lang="et-EE" dirty="0" smtClean="0"/>
              <a:t>Hiilgav kaubandus ja põllumajandus tõid kaasa rikkuse, võimaldas muretseda asju, neid hakati maalidel kujutama</a:t>
            </a:r>
          </a:p>
          <a:p>
            <a:r>
              <a:rPr lang="et-EE" dirty="0" smtClean="0"/>
              <a:t>Sensuaalsus ja moraliseeriv sisu</a:t>
            </a:r>
            <a:endParaRPr lang="et-E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>JAN DE HEEM , JAN ja WILLEM HEDA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73853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Jan de Heem-“Natüürmort“</a:t>
            </a:r>
            <a:endParaRPr lang="et-EE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7740"/>
            <a:ext cx="6336704" cy="493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66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782" y="1409346"/>
            <a:ext cx="5565522" cy="410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71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Willem Heda</a:t>
            </a:r>
            <a:endParaRPr lang="et-EE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2" y="1246377"/>
            <a:ext cx="4610645" cy="561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81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Willem Heda</a:t>
            </a:r>
            <a:endParaRPr lang="et-EE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62113"/>
            <a:ext cx="6086395" cy="435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76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Paulus Potter- loomamaalija</a:t>
            </a:r>
            <a:endParaRPr lang="et-EE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398" y="1772816"/>
            <a:ext cx="530311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17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64704"/>
            <a:ext cx="6615633" cy="452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99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37012"/>
            <a:ext cx="3528392" cy="474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„Saskia rikkalikus kostüümis“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82623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„Doktor Tulpi anatoomialoeng“</a:t>
            </a:r>
            <a:endParaRPr lang="et-EE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542" y="1628800"/>
            <a:ext cx="4635674" cy="342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88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72000"/>
          </a:xfrm>
        </p:spPr>
        <p:txBody>
          <a:bodyPr/>
          <a:lstStyle/>
          <a:p>
            <a:r>
              <a:rPr lang="et-EE" dirty="0" smtClean="0"/>
              <a:t>Kirurgide gildi tellimustöö</a:t>
            </a:r>
          </a:p>
          <a:p>
            <a:r>
              <a:rPr lang="et-EE" dirty="0" smtClean="0"/>
              <a:t>Rembrandti esimene grupiportree</a:t>
            </a:r>
          </a:p>
          <a:p>
            <a:r>
              <a:rPr lang="et-EE" dirty="0" smtClean="0"/>
              <a:t>Isikupärased karakterid, näoilmed, meisterlik valguse kujutamine</a:t>
            </a:r>
          </a:p>
          <a:p>
            <a:r>
              <a:rPr lang="et-EE" dirty="0" smtClean="0"/>
              <a:t>Interjöör pole oluline, hajub</a:t>
            </a:r>
            <a:endParaRPr lang="et-E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219200"/>
          </a:xfrm>
        </p:spPr>
        <p:txBody>
          <a:bodyPr/>
          <a:lstStyle/>
          <a:p>
            <a:r>
              <a:rPr lang="et-EE" dirty="0" smtClean="0"/>
              <a:t>„Doktor Tulpi anatoomialoeng“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69956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t-EE" dirty="0" smtClean="0"/>
              <a:t>„Autoportree Saskiaga“</a:t>
            </a:r>
            <a:endParaRPr lang="et-E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93" y="1662113"/>
            <a:ext cx="3350257" cy="414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77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t-EE" dirty="0" smtClean="0"/>
              <a:t>„Danae“</a:t>
            </a:r>
            <a:endParaRPr lang="et-E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223350"/>
            <a:ext cx="5620097" cy="506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82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„Öine vahtkond“</a:t>
            </a:r>
            <a:endParaRPr lang="et-E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6408712" cy="533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98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168</TotalTime>
  <Words>410</Words>
  <Application>Microsoft Office PowerPoint</Application>
  <PresentationFormat>On-screen Show (4:3)</PresentationFormat>
  <Paragraphs>76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Paper</vt:lpstr>
      <vt:lpstr>HOLLANDI BAROKK</vt:lpstr>
      <vt:lpstr>PowerPoint Presentation</vt:lpstr>
      <vt:lpstr>REMBRANDT HARMENSZ VAN RIJN          1606-1669</vt:lpstr>
      <vt:lpstr>„Saskia rikkalikus kostüümis“</vt:lpstr>
      <vt:lpstr>„Doktor Tulpi anatoomialoeng“</vt:lpstr>
      <vt:lpstr>„Doktor Tulpi anatoomialoeng“</vt:lpstr>
      <vt:lpstr>„Autoportree Saskiaga“</vt:lpstr>
      <vt:lpstr>„Danae“</vt:lpstr>
      <vt:lpstr>„Öine vahtkond“</vt:lpstr>
      <vt:lpstr>„Öine vahtkond“</vt:lpstr>
      <vt:lpstr>„Naine supleb jões“</vt:lpstr>
      <vt:lpstr>PowerPoint Presentation</vt:lpstr>
      <vt:lpstr>„Autoportree“ 1640</vt:lpstr>
      <vt:lpstr>„Autoportree“ 1658</vt:lpstr>
      <vt:lpstr>„Kadunud poja tagasitulek“</vt:lpstr>
      <vt:lpstr>„Kadunud poja tagasitulek“</vt:lpstr>
      <vt:lpstr>FRANS  HALS</vt:lpstr>
      <vt:lpstr>„Naerev kavaler“</vt:lpstr>
      <vt:lpstr>„Stephanus Geraerdts ja Isabella Coymans“</vt:lpstr>
      <vt:lpstr>„Mees lontis kaabuga“</vt:lpstr>
      <vt:lpstr>„Püha Georgi laskurite kompanii bankett“</vt:lpstr>
      <vt:lpstr>JACOB VAN RUISDAEL 1628-1682</vt:lpstr>
      <vt:lpstr>„Kärestik mäekindlusega“</vt:lpstr>
      <vt:lpstr>„Jõemaastik lehmadega“</vt:lpstr>
      <vt:lpstr>„Väljad Haarlemi lähedal“</vt:lpstr>
      <vt:lpstr>„Tuuleveslid Duursteede lähedal“</vt:lpstr>
      <vt:lpstr>JAN VERMEER VAN DELFT 1632-1675</vt:lpstr>
      <vt:lpstr>„Naine kaaludega“</vt:lpstr>
      <vt:lpstr>„Tüdruk pärliga“</vt:lpstr>
      <vt:lpstr>JAN DE HEEM , JAN ja WILLEM HEDA</vt:lpstr>
      <vt:lpstr>Jan de Heem-“Natüürmort“</vt:lpstr>
      <vt:lpstr>PowerPoint Presentation</vt:lpstr>
      <vt:lpstr>Willem Heda</vt:lpstr>
      <vt:lpstr>Willem Heda</vt:lpstr>
      <vt:lpstr>Paulus Potter- loomamaalija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ADER</dc:creator>
  <cp:lastModifiedBy>ADER</cp:lastModifiedBy>
  <cp:revision>17</cp:revision>
  <dcterms:created xsi:type="dcterms:W3CDTF">2012-01-28T09:44:32Z</dcterms:created>
  <dcterms:modified xsi:type="dcterms:W3CDTF">2012-01-28T12:33:27Z</dcterms:modified>
</cp:coreProperties>
</file>